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803721"/>
            <a:ext cx="7128792" cy="1200329"/>
          </a:xfrm>
          <a:prstGeom prst="rect">
            <a:avLst/>
          </a:prstGeom>
        </p:spPr>
        <p:txBody>
          <a:bodyPr wrap="square">
            <a:spAutoFit/>
          </a:bodyPr>
          <a:lstStyle/>
          <a:p>
            <a:pPr lvl="0" algn="ctr"/>
            <a:r>
              <a:rPr lang="en-US" sz="3600" b="1" dirty="0" smtClean="0">
                <a:solidFill>
                  <a:srgbClr val="FFFF00"/>
                </a:solidFill>
              </a:rPr>
              <a:t>Dr. </a:t>
            </a:r>
            <a:r>
              <a:rPr lang="en-US" sz="3600" b="1" dirty="0" err="1" smtClean="0">
                <a:solidFill>
                  <a:srgbClr val="FFFF00"/>
                </a:solidFill>
              </a:rPr>
              <a:t>Hiba</a:t>
            </a:r>
            <a:r>
              <a:rPr lang="en-US" sz="3600" b="1" dirty="0" smtClean="0">
                <a:solidFill>
                  <a:srgbClr val="FFFF00"/>
                </a:solidFill>
              </a:rPr>
              <a:t> </a:t>
            </a:r>
            <a:r>
              <a:rPr lang="en-US" sz="3600" b="1" dirty="0" err="1" smtClean="0">
                <a:solidFill>
                  <a:srgbClr val="FFFF00"/>
                </a:solidFill>
              </a:rPr>
              <a:t>Shakir</a:t>
            </a:r>
            <a:r>
              <a:rPr lang="en-US" sz="3600" b="1" dirty="0" smtClean="0">
                <a:solidFill>
                  <a:srgbClr val="FFFF00"/>
                </a:solidFill>
              </a:rPr>
              <a:t> Ahmed</a:t>
            </a:r>
          </a:p>
          <a:p>
            <a:pPr lvl="0" algn="ctr"/>
            <a:r>
              <a:rPr lang="en-US" sz="3600" b="1" dirty="0" smtClean="0">
                <a:solidFill>
                  <a:srgbClr val="FFFF00"/>
                </a:solidFill>
              </a:rPr>
              <a:t>Microbiology / </a:t>
            </a:r>
            <a:r>
              <a:rPr lang="en-US" sz="3600" b="1" dirty="0">
                <a:solidFill>
                  <a:srgbClr val="FFFF00"/>
                </a:solidFill>
              </a:rPr>
              <a:t>C</a:t>
            </a:r>
            <a:r>
              <a:rPr lang="en-US" sz="3600" b="1" dirty="0" smtClean="0">
                <a:solidFill>
                  <a:srgbClr val="FFFF00"/>
                </a:solidFill>
              </a:rPr>
              <a:t>linical Immunology</a:t>
            </a:r>
            <a:endParaRPr lang="ar-IQ" sz="3600" b="1" dirty="0">
              <a:solidFill>
                <a:srgbClr val="FFFF00"/>
              </a:solidFill>
            </a:endParaRPr>
          </a:p>
        </p:txBody>
      </p:sp>
    </p:spTree>
    <p:extLst>
      <p:ext uri="{BB962C8B-B14F-4D97-AF65-F5344CB8AC3E}">
        <p14:creationId xmlns:p14="http://schemas.microsoft.com/office/powerpoint/2010/main" val="333913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623520"/>
          </a:xfrm>
        </p:spPr>
        <p:txBody>
          <a:bodyPr>
            <a:normAutofit fontScale="70000" lnSpcReduction="20000"/>
          </a:bodyPr>
          <a:lstStyle/>
          <a:p>
            <a:pPr algn="just" rtl="0">
              <a:lnSpc>
                <a:spcPct val="150000"/>
              </a:lnSpc>
              <a:spcAft>
                <a:spcPts val="1000"/>
              </a:spcAft>
            </a:pPr>
            <a:r>
              <a:rPr lang="en-US" dirty="0">
                <a:ea typeface="Calibri"/>
                <a:cs typeface="Arial"/>
              </a:rPr>
              <a:t>B- Serology</a:t>
            </a:r>
            <a:r>
              <a:rPr lang="ar-IQ" dirty="0">
                <a:ea typeface="Calibri"/>
                <a:cs typeface="Arial"/>
              </a:rPr>
              <a:t> :</a:t>
            </a:r>
            <a:endParaRPr lang="en-US" sz="1800" dirty="0">
              <a:latin typeface="Calibri"/>
              <a:ea typeface="Calibri"/>
              <a:cs typeface="Arial"/>
            </a:endParaRPr>
          </a:p>
          <a:p>
            <a:pPr algn="just" rtl="0">
              <a:lnSpc>
                <a:spcPct val="150000"/>
              </a:lnSpc>
              <a:spcAft>
                <a:spcPts val="1000"/>
              </a:spcAft>
            </a:pPr>
            <a:r>
              <a:rPr lang="en-US" dirty="0">
                <a:ea typeface="Calibri"/>
                <a:cs typeface="Arial"/>
              </a:rPr>
              <a:t>The mean time to </a:t>
            </a:r>
            <a:r>
              <a:rPr lang="en-US" dirty="0" err="1">
                <a:ea typeface="Calibri"/>
                <a:cs typeface="Arial"/>
              </a:rPr>
              <a:t>seroconversion</a:t>
            </a:r>
            <a:r>
              <a:rPr lang="en-US" dirty="0">
                <a:ea typeface="Calibri"/>
                <a:cs typeface="Arial"/>
              </a:rPr>
              <a:t> after HIV infection is 3-4 weeks most individuals will have detectable antibodies within 6-12 weeks after infection whereas virtually all will be positive within 6 months</a:t>
            </a:r>
            <a:r>
              <a:rPr lang="ar-IQ" dirty="0">
                <a:ea typeface="Calibri"/>
                <a:cs typeface="Arial"/>
              </a:rPr>
              <a:t>.</a:t>
            </a:r>
            <a:endParaRPr lang="en-US" sz="1800" dirty="0">
              <a:latin typeface="Calibri"/>
              <a:ea typeface="Calibri"/>
              <a:cs typeface="Arial"/>
            </a:endParaRPr>
          </a:p>
          <a:p>
            <a:pPr algn="just" rtl="0">
              <a:lnSpc>
                <a:spcPct val="150000"/>
              </a:lnSpc>
              <a:spcAft>
                <a:spcPts val="1000"/>
              </a:spcAft>
            </a:pPr>
            <a:r>
              <a:rPr lang="en-US" dirty="0">
                <a:ea typeface="Calibri"/>
                <a:cs typeface="Arial"/>
              </a:rPr>
              <a:t>Test kits are commercially available for measuring antibodies by Enzyme-Linked </a:t>
            </a:r>
            <a:r>
              <a:rPr lang="en-US" dirty="0" err="1">
                <a:ea typeface="Calibri"/>
                <a:cs typeface="Arial"/>
              </a:rPr>
              <a:t>Immunosorbent</a:t>
            </a:r>
            <a:r>
              <a:rPr lang="en-US" dirty="0">
                <a:ea typeface="Calibri"/>
                <a:cs typeface="Arial"/>
              </a:rPr>
              <a:t> Assay (ELISA) , this test have a sensitivity and specificity exceeding 98%. When ELISA based </a:t>
            </a:r>
            <a:r>
              <a:rPr lang="en-US" dirty="0" err="1">
                <a:ea typeface="Calibri"/>
                <a:cs typeface="Arial"/>
              </a:rPr>
              <a:t>Ab</a:t>
            </a:r>
            <a:r>
              <a:rPr lang="en-US" dirty="0">
                <a:ea typeface="Calibri"/>
                <a:cs typeface="Arial"/>
              </a:rPr>
              <a:t> tests are used for screening populations with a low prevalence of HIV infection (</a:t>
            </a:r>
            <a:r>
              <a:rPr lang="en-US" dirty="0" err="1">
                <a:ea typeface="Calibri"/>
                <a:cs typeface="Arial"/>
              </a:rPr>
              <a:t>eg</a:t>
            </a:r>
            <a:r>
              <a:rPr lang="en-US" dirty="0">
                <a:ea typeface="Calibri"/>
                <a:cs typeface="Arial"/>
              </a:rPr>
              <a:t> blood donor) a positive test in a serum sample must be confirmed by a repeat test. </a:t>
            </a:r>
            <a:endParaRPr lang="en-US" dirty="0" smtClean="0">
              <a:ea typeface="Calibri"/>
              <a:cs typeface="Arial"/>
            </a:endParaRPr>
          </a:p>
          <a:p>
            <a:pPr algn="just" rtl="0">
              <a:lnSpc>
                <a:spcPct val="150000"/>
              </a:lnSpc>
              <a:spcAft>
                <a:spcPts val="1000"/>
              </a:spcAft>
            </a:pPr>
            <a:r>
              <a:rPr lang="en-US" dirty="0" smtClean="0">
                <a:ea typeface="Calibri"/>
                <a:cs typeface="Arial"/>
              </a:rPr>
              <a:t>If </a:t>
            </a:r>
            <a:r>
              <a:rPr lang="en-US" dirty="0">
                <a:ea typeface="Calibri"/>
                <a:cs typeface="Arial"/>
              </a:rPr>
              <a:t>the repeat ELISA test is </a:t>
            </a:r>
            <a:r>
              <a:rPr lang="en-US" dirty="0" err="1">
                <a:ea typeface="Calibri"/>
                <a:cs typeface="Arial"/>
              </a:rPr>
              <a:t>reactiv</a:t>
            </a:r>
            <a:r>
              <a:rPr lang="en-US" dirty="0">
                <a:ea typeface="Calibri"/>
                <a:cs typeface="Arial"/>
              </a:rPr>
              <a:t>, a confirmation test is performed to rule out false-positive EIA results. The most widely used confirmation assay is the Western blot technique, in which antibodies to HIV proteins of specific molecular weights can be detected. Antibodies to viral core protein p24 or envelope glycoprotein's gp41 , gp120 , or gp160 are most commonly detected</a:t>
            </a:r>
            <a:r>
              <a:rPr lang="ar-IQ" dirty="0">
                <a:latin typeface="Calibri"/>
                <a:ea typeface="Calibri"/>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100345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404664"/>
            <a:ext cx="7543800" cy="5832648"/>
          </a:xfrm>
        </p:spPr>
        <p:txBody>
          <a:bodyPr>
            <a:normAutofit fontScale="70000" lnSpcReduction="20000"/>
          </a:bodyPr>
          <a:lstStyle/>
          <a:p>
            <a:pPr algn="just" rtl="0">
              <a:lnSpc>
                <a:spcPct val="150000"/>
              </a:lnSpc>
              <a:spcAft>
                <a:spcPts val="1000"/>
              </a:spcAft>
            </a:pPr>
            <a:r>
              <a:rPr lang="en-US" dirty="0">
                <a:ea typeface="Calibri"/>
                <a:cs typeface="Arial"/>
              </a:rPr>
              <a:t>C- Detection of viral nucleic acid or antigen</a:t>
            </a:r>
            <a:r>
              <a:rPr lang="ar-IQ" dirty="0">
                <a:latin typeface="Calibri"/>
                <a:ea typeface="Calibri"/>
              </a:rPr>
              <a:t> :</a:t>
            </a:r>
            <a:endParaRPr lang="en-US" sz="1800" dirty="0">
              <a:latin typeface="Calibri"/>
              <a:ea typeface="Calibri"/>
              <a:cs typeface="Arial"/>
            </a:endParaRPr>
          </a:p>
          <a:p>
            <a:pPr algn="just" rtl="0">
              <a:lnSpc>
                <a:spcPct val="150000"/>
              </a:lnSpc>
              <a:spcAft>
                <a:spcPts val="1000"/>
              </a:spcAft>
            </a:pPr>
            <a:r>
              <a:rPr lang="en-US" dirty="0">
                <a:ea typeface="Calibri"/>
                <a:cs typeface="Arial"/>
              </a:rPr>
              <a:t>Amplification assays such as the RT-PCR , DNA PCR , and </a:t>
            </a:r>
            <a:r>
              <a:rPr lang="en-US" dirty="0" err="1">
                <a:ea typeface="Calibri"/>
                <a:cs typeface="Arial"/>
              </a:rPr>
              <a:t>bDNA</a:t>
            </a:r>
            <a:r>
              <a:rPr lang="en-US" dirty="0">
                <a:ea typeface="Calibri"/>
                <a:cs typeface="Arial"/>
              </a:rPr>
              <a:t> test are commonly used to detect viral RNA in clinical specimens. The RT-PCR assay uses an enzymatic method to amplify HIV RNA the </a:t>
            </a:r>
            <a:r>
              <a:rPr lang="en-US" dirty="0" err="1">
                <a:ea typeface="Calibri"/>
                <a:cs typeface="Arial"/>
              </a:rPr>
              <a:t>bDNA</a:t>
            </a:r>
            <a:r>
              <a:rPr lang="en-US" dirty="0">
                <a:ea typeface="Calibri"/>
                <a:cs typeface="Arial"/>
              </a:rPr>
              <a:t> assay amplifies viral RNA by sequential oligonucleotide hybridization steps. </a:t>
            </a:r>
            <a:endParaRPr lang="en-US" dirty="0" smtClean="0">
              <a:ea typeface="Calibri"/>
              <a:cs typeface="Arial"/>
            </a:endParaRPr>
          </a:p>
          <a:p>
            <a:pPr algn="just" rtl="0">
              <a:lnSpc>
                <a:spcPct val="150000"/>
              </a:lnSpc>
              <a:spcAft>
                <a:spcPts val="1000"/>
              </a:spcAft>
            </a:pPr>
            <a:r>
              <a:rPr lang="en-US" dirty="0" smtClean="0">
                <a:ea typeface="Calibri"/>
                <a:cs typeface="Arial"/>
              </a:rPr>
              <a:t>The </a:t>
            </a:r>
            <a:r>
              <a:rPr lang="en-US" dirty="0">
                <a:ea typeface="Calibri"/>
                <a:cs typeface="Arial"/>
              </a:rPr>
              <a:t>tests can be quantitative when reference standards are used; appropriate positive and negative controls must be included with each test. These molecular based tests are very sensitive and form the basis for plasma viral load determinations. The HIV RNA levels are important predictive markers of disease progression and valuable tools with which to monitor the effectiveness of antiviral therapies</a:t>
            </a:r>
            <a:r>
              <a:rPr lang="ar-IQ" dirty="0">
                <a:latin typeface="Calibri"/>
                <a:ea typeface="Calibri"/>
              </a:rPr>
              <a:t>.</a:t>
            </a:r>
            <a:endParaRPr lang="en-US" sz="1800" dirty="0">
              <a:latin typeface="Calibri"/>
              <a:ea typeface="Calibri"/>
              <a:cs typeface="Arial"/>
            </a:endParaRPr>
          </a:p>
          <a:p>
            <a:pPr algn="just" rtl="0">
              <a:lnSpc>
                <a:spcPct val="150000"/>
              </a:lnSpc>
              <a:spcAft>
                <a:spcPts val="1000"/>
              </a:spcAft>
            </a:pPr>
            <a:r>
              <a:rPr lang="en-US" dirty="0">
                <a:ea typeface="Calibri"/>
                <a:cs typeface="Arial"/>
              </a:rPr>
              <a:t>Early diagnosis of HIV infection in infants born to infected mothers can be accomplished using plasma HIV-1 RNA tests. The presence of </a:t>
            </a:r>
            <a:r>
              <a:rPr lang="en-US" dirty="0" err="1">
                <a:ea typeface="Calibri"/>
                <a:cs typeface="Arial"/>
              </a:rPr>
              <a:t>materinal</a:t>
            </a:r>
            <a:r>
              <a:rPr lang="en-US" dirty="0">
                <a:ea typeface="Calibri"/>
                <a:cs typeface="Arial"/>
              </a:rPr>
              <a:t> Abs makes serologic tests uninformative</a:t>
            </a:r>
            <a:r>
              <a:rPr lang="en-US" dirty="0" smtClean="0">
                <a:ea typeface="Calibri"/>
                <a:cs typeface="Arial"/>
              </a:rPr>
              <a:t>.</a:t>
            </a:r>
            <a:endParaRPr lang="en-US" sz="1800" dirty="0">
              <a:latin typeface="Calibri"/>
              <a:ea typeface="Calibri"/>
              <a:cs typeface="Arial"/>
            </a:endParaRPr>
          </a:p>
        </p:txBody>
      </p:sp>
    </p:spTree>
    <p:extLst>
      <p:ext uri="{BB962C8B-B14F-4D97-AF65-F5344CB8AC3E}">
        <p14:creationId xmlns:p14="http://schemas.microsoft.com/office/powerpoint/2010/main" val="180092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68" y="404664"/>
            <a:ext cx="776444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3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204864"/>
            <a:ext cx="8229600" cy="1512168"/>
          </a:xfrm>
        </p:spPr>
        <p:txBody>
          <a:bodyPr>
            <a:noAutofit/>
          </a:bodyPr>
          <a:lstStyle/>
          <a:p>
            <a:pPr algn="ctr" rtl="0">
              <a:lnSpc>
                <a:spcPct val="150000"/>
              </a:lnSpc>
              <a:spcAft>
                <a:spcPts val="1000"/>
              </a:spcAft>
            </a:pPr>
            <a:r>
              <a:rPr lang="en-US" sz="3600" dirty="0">
                <a:latin typeface="Calibri"/>
                <a:ea typeface="Calibri"/>
                <a:cs typeface="Arial"/>
              </a:rPr>
              <a:t/>
            </a:r>
            <a:br>
              <a:rPr lang="en-US" sz="3600" dirty="0">
                <a:latin typeface="Calibri"/>
                <a:ea typeface="Calibri"/>
                <a:cs typeface="Arial"/>
              </a:rPr>
            </a:br>
            <a:r>
              <a:rPr lang="en-US" sz="3600" dirty="0">
                <a:latin typeface="Times New Roman"/>
                <a:ea typeface="Calibri"/>
                <a:cs typeface="Arial"/>
              </a:rPr>
              <a:t>RABIES &amp; OTHER NEUROTROPIC VIRUSES</a:t>
            </a:r>
            <a:endParaRPr lang="en-US" sz="3600" dirty="0">
              <a:effectLst/>
              <a:latin typeface="Calibri"/>
              <a:ea typeface="Calibri"/>
              <a:cs typeface="Arial"/>
            </a:endParaRPr>
          </a:p>
        </p:txBody>
      </p:sp>
      <p:sp>
        <p:nvSpPr>
          <p:cNvPr id="3" name="عنصر نائب للمحتوى 2"/>
          <p:cNvSpPr>
            <a:spLocks noGrp="1"/>
          </p:cNvSpPr>
          <p:nvPr>
            <p:ph idx="1"/>
          </p:nvPr>
        </p:nvSpPr>
        <p:spPr>
          <a:xfrm>
            <a:off x="457200" y="4941168"/>
            <a:ext cx="8229600" cy="1184995"/>
          </a:xfrm>
        </p:spPr>
        <p:txBody>
          <a:bodyPr/>
          <a:lstStyle/>
          <a:p>
            <a:pPr marL="0" indent="0" algn="ctr">
              <a:buNone/>
            </a:pPr>
            <a:r>
              <a:rPr lang="en-US" sz="4900" dirty="0">
                <a:solidFill>
                  <a:prstClr val="black">
                    <a:lumMod val="85000"/>
                    <a:lumOff val="15000"/>
                  </a:prstClr>
                </a:solidFill>
                <a:ea typeface="Calibri"/>
                <a:cs typeface="Arial"/>
              </a:rPr>
              <a:t>Lecture 12</a:t>
            </a:r>
            <a:endParaRPr lang="ar-IQ" dirty="0"/>
          </a:p>
        </p:txBody>
      </p:sp>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407496"/>
          </a:xfrm>
        </p:spPr>
        <p:txBody>
          <a:bodyPr>
            <a:normAutofit fontScale="85000" lnSpcReduction="10000"/>
          </a:bodyPr>
          <a:lstStyle/>
          <a:p>
            <a:pPr algn="just" rtl="0">
              <a:lnSpc>
                <a:spcPct val="150000"/>
              </a:lnSpc>
              <a:spcAft>
                <a:spcPts val="1000"/>
              </a:spcAft>
              <a:buFont typeface="Wingdings" pitchFamily="2" charset="2"/>
              <a:buChar char="§"/>
            </a:pPr>
            <a:r>
              <a:rPr lang="en-US" dirty="0">
                <a:solidFill>
                  <a:srgbClr val="7030A0"/>
                </a:solidFill>
                <a:ea typeface="Calibri"/>
                <a:cs typeface="Arial"/>
              </a:rPr>
              <a:t>RABIES &amp; OTHER NEUROTROPIC VIRUSES</a:t>
            </a:r>
            <a:endParaRPr lang="en-US" sz="1800" dirty="0">
              <a:solidFill>
                <a:srgbClr val="7030A0"/>
              </a:solidFill>
              <a:latin typeface="Calibri"/>
              <a:ea typeface="Calibri"/>
              <a:cs typeface="Arial"/>
            </a:endParaRPr>
          </a:p>
          <a:p>
            <a:pPr algn="just" rtl="0">
              <a:lnSpc>
                <a:spcPct val="150000"/>
              </a:lnSpc>
              <a:spcAft>
                <a:spcPts val="1000"/>
              </a:spcAft>
              <a:buFont typeface="Wingdings" pitchFamily="2" charset="2"/>
              <a:buChar char="§"/>
            </a:pPr>
            <a:r>
              <a:rPr lang="en-US" dirty="0">
                <a:ea typeface="Calibri"/>
                <a:cs typeface="Arial"/>
              </a:rPr>
              <a:t>Rabies is an acute infection of the central nervous system that is almost always fatal. The virus is usually transmitted to humans from the bite of a rabid animal. Although the number of human cases is small, rabies is a major public health problem because it is widespread among animal reservoirs</a:t>
            </a:r>
            <a:r>
              <a:rPr lang="ar-IQ" dirty="0">
                <a:ea typeface="Calibri"/>
                <a:cs typeface="Arial"/>
              </a:rPr>
              <a:t>.</a:t>
            </a:r>
            <a:endParaRPr lang="en-US" sz="1800" dirty="0">
              <a:latin typeface="Calibri"/>
              <a:ea typeface="Calibri"/>
              <a:cs typeface="Arial"/>
            </a:endParaRPr>
          </a:p>
          <a:p>
            <a:pPr algn="just" rtl="0">
              <a:lnSpc>
                <a:spcPct val="150000"/>
              </a:lnSpc>
              <a:spcAft>
                <a:spcPts val="1000"/>
              </a:spcAft>
              <a:buFont typeface="Wingdings" pitchFamily="2" charset="2"/>
              <a:buChar char="§"/>
            </a:pPr>
            <a:r>
              <a:rPr lang="en-US" dirty="0">
                <a:ea typeface="Calibri"/>
                <a:cs typeface="Arial"/>
              </a:rPr>
              <a:t>Rabies are rod or bullet shaped particles measuring 75X180 nm. The particles are surrounded by a membranous envelope with protruding spikes, 10 nm long. Inside the envelope is a </a:t>
            </a:r>
            <a:r>
              <a:rPr lang="en-US" dirty="0" err="1">
                <a:ea typeface="Calibri"/>
                <a:cs typeface="Arial"/>
              </a:rPr>
              <a:t>ribonucleocapsid</a:t>
            </a:r>
            <a:r>
              <a:rPr lang="en-US" dirty="0">
                <a:ea typeface="Calibri"/>
                <a:cs typeface="Arial"/>
              </a:rPr>
              <a:t>. The genome is single stranded, Negative sense RNA 12 kb. </a:t>
            </a:r>
            <a:r>
              <a:rPr lang="en-US" dirty="0" err="1">
                <a:ea typeface="Calibri"/>
                <a:cs typeface="Arial"/>
              </a:rPr>
              <a:t>Virion</a:t>
            </a:r>
            <a:r>
              <a:rPr lang="en-US" dirty="0">
                <a:ea typeface="Calibri"/>
                <a:cs typeface="Arial"/>
              </a:rPr>
              <a:t> contain an RNA dependent RNA polymerase</a:t>
            </a:r>
            <a:r>
              <a:rPr lang="ar-IQ" dirty="0">
                <a:ea typeface="Calibri"/>
                <a:cs typeface="Arial"/>
              </a:rPr>
              <a:t>.</a:t>
            </a:r>
            <a:endParaRPr lang="en-US" sz="1800" dirty="0">
              <a:latin typeface="Calibri"/>
              <a:ea typeface="Calibri"/>
              <a:cs typeface="Arial"/>
            </a:endParaRPr>
          </a:p>
          <a:p>
            <a:pPr>
              <a:buFont typeface="Wingdings" pitchFamily="2" charset="2"/>
              <a:buChar char="§"/>
            </a:pPr>
            <a:endParaRPr lang="ar-IQ" dirty="0"/>
          </a:p>
        </p:txBody>
      </p:sp>
    </p:spTree>
    <p:extLst>
      <p:ext uri="{BB962C8B-B14F-4D97-AF65-F5344CB8AC3E}">
        <p14:creationId xmlns:p14="http://schemas.microsoft.com/office/powerpoint/2010/main" val="349510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695528"/>
          </a:xfrm>
        </p:spPr>
        <p:txBody>
          <a:bodyPr>
            <a:normAutofit fontScale="77500" lnSpcReduction="20000"/>
          </a:bodyPr>
          <a:lstStyle/>
          <a:p>
            <a:pPr algn="just" rtl="0">
              <a:lnSpc>
                <a:spcPct val="150000"/>
              </a:lnSpc>
              <a:spcAft>
                <a:spcPts val="1000"/>
              </a:spcAft>
            </a:pPr>
            <a:r>
              <a:rPr lang="en-US" dirty="0" smtClean="0">
                <a:solidFill>
                  <a:srgbClr val="7030A0"/>
                </a:solidFill>
                <a:ea typeface="Calibri"/>
                <a:cs typeface="Arial"/>
              </a:rPr>
              <a:t>Laboratory </a:t>
            </a:r>
            <a:r>
              <a:rPr lang="en-US" dirty="0">
                <a:solidFill>
                  <a:srgbClr val="7030A0"/>
                </a:solidFill>
                <a:ea typeface="Calibri"/>
                <a:cs typeface="Arial"/>
              </a:rPr>
              <a:t>Diagnosis</a:t>
            </a:r>
            <a:endParaRPr lang="en-US" sz="1800" dirty="0">
              <a:solidFill>
                <a:srgbClr val="7030A0"/>
              </a:solidFill>
              <a:latin typeface="Calibri"/>
              <a:ea typeface="Calibri"/>
              <a:cs typeface="Arial"/>
            </a:endParaRPr>
          </a:p>
          <a:p>
            <a:pPr marL="0" indent="0" algn="just" rtl="0">
              <a:lnSpc>
                <a:spcPct val="150000"/>
              </a:lnSpc>
              <a:spcAft>
                <a:spcPts val="1000"/>
              </a:spcAft>
              <a:buNone/>
            </a:pPr>
            <a:r>
              <a:rPr lang="en-US" dirty="0">
                <a:ea typeface="Calibri"/>
                <a:cs typeface="Arial"/>
              </a:rPr>
              <a:t>A- Rabies antigen or nucleic acids</a:t>
            </a:r>
            <a:r>
              <a:rPr lang="ar-IQ" dirty="0">
                <a:ea typeface="Calibri"/>
                <a:cs typeface="Arial"/>
              </a:rPr>
              <a:t> :</a:t>
            </a:r>
            <a:endParaRPr lang="en-US" sz="1800" dirty="0">
              <a:latin typeface="Calibri"/>
              <a:ea typeface="Calibri"/>
              <a:cs typeface="Arial"/>
            </a:endParaRPr>
          </a:p>
          <a:p>
            <a:pPr algn="just" rtl="0">
              <a:lnSpc>
                <a:spcPct val="150000"/>
              </a:lnSpc>
              <a:spcAft>
                <a:spcPts val="1000"/>
              </a:spcAft>
            </a:pPr>
            <a:r>
              <a:rPr lang="en-US" dirty="0">
                <a:ea typeface="Calibri"/>
                <a:cs typeface="Arial"/>
              </a:rPr>
              <a:t>RT-PCR can be used to amplify parts of a rabies virus genome for fixed or unfixed brain tissue. Although unusual as a diagnostic test , sequencing of amplified products allows identification of the infecting virus strain</a:t>
            </a:r>
            <a:r>
              <a:rPr lang="ar-IQ" dirty="0">
                <a:ea typeface="Calibri"/>
                <a:cs typeface="Arial"/>
              </a:rPr>
              <a:t>.</a:t>
            </a:r>
            <a:endParaRPr lang="en-US" sz="1800" dirty="0">
              <a:latin typeface="Calibri"/>
              <a:ea typeface="Calibri"/>
              <a:cs typeface="Arial"/>
            </a:endParaRPr>
          </a:p>
          <a:p>
            <a:pPr marL="0" indent="0" algn="just" rtl="0">
              <a:lnSpc>
                <a:spcPct val="150000"/>
              </a:lnSpc>
              <a:spcAft>
                <a:spcPts val="1000"/>
              </a:spcAft>
              <a:buNone/>
            </a:pPr>
            <a:r>
              <a:rPr lang="en-US" dirty="0">
                <a:ea typeface="Calibri"/>
                <a:cs typeface="Arial"/>
              </a:rPr>
              <a:t>B- Serology</a:t>
            </a:r>
            <a:r>
              <a:rPr lang="ar-IQ" dirty="0">
                <a:ea typeface="Calibri"/>
                <a:cs typeface="Arial"/>
              </a:rPr>
              <a:t> :</a:t>
            </a:r>
            <a:endParaRPr lang="en-US" sz="1800" dirty="0">
              <a:latin typeface="Calibri"/>
              <a:ea typeface="Calibri"/>
              <a:cs typeface="Arial"/>
            </a:endParaRPr>
          </a:p>
          <a:p>
            <a:pPr algn="just" rtl="0">
              <a:lnSpc>
                <a:spcPct val="150000"/>
              </a:lnSpc>
              <a:spcAft>
                <a:spcPts val="1000"/>
              </a:spcAft>
            </a:pPr>
            <a:r>
              <a:rPr lang="en-US" dirty="0">
                <a:ea typeface="Calibri"/>
                <a:cs typeface="Arial"/>
              </a:rPr>
              <a:t>Serum antibodies to rabies can be detected by immunofluorescence or </a:t>
            </a:r>
            <a:r>
              <a:rPr lang="en-US" dirty="0" err="1">
                <a:ea typeface="Calibri"/>
                <a:cs typeface="Arial"/>
              </a:rPr>
              <a:t>Nt</a:t>
            </a:r>
            <a:r>
              <a:rPr lang="en-US" dirty="0">
                <a:ea typeface="Calibri"/>
                <a:cs typeface="Arial"/>
              </a:rPr>
              <a:t> , such antibodies develop slowly in infected persons or animals during progression of the disease but promptly after vaccination with</a:t>
            </a:r>
            <a:endParaRPr lang="en-US" sz="1800" dirty="0">
              <a:latin typeface="Calibri"/>
              <a:ea typeface="Calibri"/>
              <a:cs typeface="Arial"/>
            </a:endParaRPr>
          </a:p>
          <a:p>
            <a:pPr algn="just" rtl="0">
              <a:lnSpc>
                <a:spcPct val="150000"/>
              </a:lnSpc>
              <a:spcAft>
                <a:spcPts val="1000"/>
              </a:spcAft>
            </a:pPr>
            <a:r>
              <a:rPr lang="en-US" dirty="0">
                <a:ea typeface="Calibri"/>
                <a:cs typeface="Arial"/>
              </a:rPr>
              <a:t>cell-derived vaccines. Antibodies in CSF are produced in rabies infected individuals but not responsible to vaccination</a:t>
            </a:r>
            <a:r>
              <a:rPr lang="ar-IQ" dirty="0">
                <a:ea typeface="Calibri"/>
                <a:cs typeface="Arial"/>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193018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4615408"/>
          </a:xfrm>
        </p:spPr>
        <p:txBody>
          <a:bodyPr>
            <a:normAutofit fontScale="85000" lnSpcReduction="20000"/>
          </a:bodyPr>
          <a:lstStyle/>
          <a:p>
            <a:pPr algn="just" rtl="0">
              <a:lnSpc>
                <a:spcPct val="150000"/>
              </a:lnSpc>
              <a:spcAft>
                <a:spcPts val="1000"/>
              </a:spcAft>
            </a:pPr>
            <a:r>
              <a:rPr lang="en-US" dirty="0">
                <a:ea typeface="Calibri"/>
                <a:cs typeface="Arial"/>
              </a:rPr>
              <a:t>Other neurotropic viruses</a:t>
            </a:r>
            <a:r>
              <a:rPr lang="ar-IQ" dirty="0">
                <a:ea typeface="Calibri"/>
                <a:cs typeface="Arial"/>
              </a:rPr>
              <a:t> :</a:t>
            </a:r>
            <a:endParaRPr lang="en-US" sz="1800" dirty="0">
              <a:latin typeface="Calibri"/>
              <a:ea typeface="Calibri"/>
              <a:cs typeface="Arial"/>
            </a:endParaRPr>
          </a:p>
          <a:p>
            <a:pPr algn="just" rtl="0">
              <a:lnSpc>
                <a:spcPct val="150000"/>
              </a:lnSpc>
              <a:spcAft>
                <a:spcPts val="1000"/>
              </a:spcAft>
            </a:pPr>
            <a:r>
              <a:rPr lang="en-US" dirty="0">
                <a:ea typeface="Calibri"/>
                <a:cs typeface="Arial"/>
              </a:rPr>
              <a:t>Neurotropic viruses causing acute infection include Japanese , Venezuelan equine and California encephalitis viruses , polio , </a:t>
            </a:r>
            <a:r>
              <a:rPr lang="en-US" dirty="0" err="1">
                <a:ea typeface="Calibri"/>
                <a:cs typeface="Arial"/>
              </a:rPr>
              <a:t>coxsackie</a:t>
            </a:r>
            <a:r>
              <a:rPr lang="en-US" dirty="0">
                <a:ea typeface="Calibri"/>
                <a:cs typeface="Arial"/>
              </a:rPr>
              <a:t> , echo , mumps , measles , influenza , and rabies viruses as well as members of the family </a:t>
            </a:r>
            <a:r>
              <a:rPr lang="en-US" dirty="0" err="1">
                <a:ea typeface="Calibri"/>
                <a:cs typeface="Arial"/>
              </a:rPr>
              <a:t>Herpesviridae</a:t>
            </a:r>
            <a:r>
              <a:rPr lang="en-US" dirty="0">
                <a:ea typeface="Calibri"/>
                <a:cs typeface="Arial"/>
              </a:rPr>
              <a:t> such as herpes simplex , varicella-zoster , </a:t>
            </a:r>
            <a:r>
              <a:rPr lang="en-US" dirty="0" err="1">
                <a:ea typeface="Calibri"/>
                <a:cs typeface="Arial"/>
              </a:rPr>
              <a:t>cytomegalo</a:t>
            </a:r>
            <a:r>
              <a:rPr lang="en-US" dirty="0">
                <a:ea typeface="Calibri"/>
                <a:cs typeface="Arial"/>
              </a:rPr>
              <a:t> and Epstein-Barr viruses those causing latent infection include herpes simplex and varicella-zoster viruses those causing slow virus infection include measles , rubella , JC viruses , and retroviruses such as human T-</a:t>
            </a:r>
            <a:r>
              <a:rPr lang="en-US" dirty="0" err="1">
                <a:ea typeface="Calibri"/>
                <a:cs typeface="Arial"/>
              </a:rPr>
              <a:t>lymphotropic</a:t>
            </a:r>
            <a:r>
              <a:rPr lang="en-US" dirty="0">
                <a:ea typeface="Calibri"/>
                <a:cs typeface="Arial"/>
              </a:rPr>
              <a:t> virus 1 and human immunodeficiency virus</a:t>
            </a:r>
            <a:r>
              <a:rPr lang="ar-IQ" dirty="0">
                <a:ea typeface="Calibri"/>
                <a:cs typeface="Arial"/>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47473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623520"/>
          </a:xfrm>
        </p:spPr>
        <p:txBody>
          <a:bodyPr>
            <a:normAutofit fontScale="70000" lnSpcReduction="20000"/>
          </a:bodyPr>
          <a:lstStyle/>
          <a:p>
            <a:pPr algn="just" rtl="0">
              <a:lnSpc>
                <a:spcPct val="150000"/>
              </a:lnSpc>
              <a:spcAft>
                <a:spcPts val="1000"/>
              </a:spcAft>
              <a:buFont typeface="Wingdings" pitchFamily="2" charset="2"/>
              <a:buChar char="§"/>
            </a:pPr>
            <a:r>
              <a:rPr lang="en-US" dirty="0">
                <a:ea typeface="Calibri"/>
                <a:cs typeface="Arial"/>
              </a:rPr>
              <a:t>RETROVIRUS</a:t>
            </a:r>
            <a:endParaRPr lang="en-US" sz="1800" dirty="0">
              <a:latin typeface="Calibri"/>
              <a:ea typeface="Calibri"/>
              <a:cs typeface="Arial"/>
            </a:endParaRPr>
          </a:p>
          <a:p>
            <a:pPr algn="just" rtl="0">
              <a:lnSpc>
                <a:spcPct val="150000"/>
              </a:lnSpc>
              <a:spcAft>
                <a:spcPts val="1000"/>
              </a:spcAft>
              <a:buFont typeface="Wingdings" pitchFamily="2" charset="2"/>
              <a:buChar char="§"/>
            </a:pPr>
            <a:r>
              <a:rPr lang="en-US" dirty="0">
                <a:ea typeface="Calibri"/>
                <a:cs typeface="Arial"/>
              </a:rPr>
              <a:t>Rotaviruses are a major cause of diarrheal illness in human infants and animals. The </a:t>
            </a:r>
            <a:r>
              <a:rPr lang="en-US" dirty="0" err="1">
                <a:ea typeface="Calibri"/>
                <a:cs typeface="Arial"/>
              </a:rPr>
              <a:t>virion</a:t>
            </a:r>
            <a:r>
              <a:rPr lang="en-US" dirty="0">
                <a:ea typeface="Calibri"/>
                <a:cs typeface="Arial"/>
              </a:rPr>
              <a:t> is icosahedral 60-80 nm in diameter, double capsid shell. The genome is double stranded RNA, linear, segmented 16-72kp. The viral composed of 15% RNA and 85% protein , non enveloped virus. Retroviruses cause the major portion of diarrheal illness in infants and children worldwide but not in adults. There is an incubation period of 1-3 days. Typical symptoms include watery diarrhea , fever , abdominal pain , and vomiting leading to dehydration</a:t>
            </a:r>
            <a:r>
              <a:rPr lang="ar-IQ" dirty="0">
                <a:ea typeface="Calibri"/>
                <a:cs typeface="Arial"/>
              </a:rPr>
              <a:t>.</a:t>
            </a:r>
            <a:endParaRPr lang="en-US" sz="1800" dirty="0">
              <a:latin typeface="Calibri"/>
              <a:ea typeface="Calibri"/>
              <a:cs typeface="Arial"/>
            </a:endParaRPr>
          </a:p>
          <a:p>
            <a:pPr algn="just" rtl="0">
              <a:lnSpc>
                <a:spcPct val="150000"/>
              </a:lnSpc>
              <a:spcAft>
                <a:spcPts val="1000"/>
              </a:spcAft>
              <a:buFont typeface="Wingdings" pitchFamily="2" charset="2"/>
              <a:buChar char="§"/>
            </a:pPr>
            <a:r>
              <a:rPr lang="en-US" dirty="0">
                <a:ea typeface="Calibri"/>
                <a:cs typeface="Arial"/>
              </a:rPr>
              <a:t>In infants and children, severe loss of electrolytes and fluids may be fatal unless treated. Patients with milder cases have symptoms for 3-8 days and then recover completely. However, viral excretion in the stool may persist up to 50 days after onset of diarrhea. Asymptomatic infections, with </a:t>
            </a:r>
            <a:r>
              <a:rPr lang="en-US" dirty="0" err="1">
                <a:ea typeface="Calibri"/>
                <a:cs typeface="Arial"/>
              </a:rPr>
              <a:t>seroconversion</a:t>
            </a:r>
            <a:r>
              <a:rPr lang="en-US" dirty="0">
                <a:ea typeface="Calibri"/>
                <a:cs typeface="Arial"/>
              </a:rPr>
              <a:t>, occur. In children with </a:t>
            </a:r>
            <a:r>
              <a:rPr lang="en-US" dirty="0" err="1">
                <a:ea typeface="Calibri"/>
                <a:cs typeface="Arial"/>
              </a:rPr>
              <a:t>immunodeficiencies</a:t>
            </a:r>
            <a:r>
              <a:rPr lang="en-US" dirty="0">
                <a:ea typeface="Calibri"/>
                <a:cs typeface="Arial"/>
              </a:rPr>
              <a:t>, rotavirus can cause severe and prolonged disease</a:t>
            </a:r>
            <a:r>
              <a:rPr lang="ar-IQ" dirty="0">
                <a:ea typeface="Calibri"/>
                <a:cs typeface="Arial"/>
              </a:rPr>
              <a:t>.</a:t>
            </a:r>
            <a:endParaRPr lang="en-US" sz="1800" dirty="0">
              <a:latin typeface="Calibri"/>
              <a:ea typeface="Calibri"/>
              <a:cs typeface="Arial"/>
            </a:endParaRPr>
          </a:p>
          <a:p>
            <a:pPr>
              <a:buFont typeface="Wingdings" pitchFamily="2" charset="2"/>
              <a:buChar char="§"/>
            </a:pPr>
            <a:endParaRPr lang="ar-IQ" dirty="0"/>
          </a:p>
        </p:txBody>
      </p:sp>
    </p:spTree>
    <p:extLst>
      <p:ext uri="{BB962C8B-B14F-4D97-AF65-F5344CB8AC3E}">
        <p14:creationId xmlns:p14="http://schemas.microsoft.com/office/powerpoint/2010/main" val="67983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just" rtl="0">
              <a:lnSpc>
                <a:spcPct val="150000"/>
              </a:lnSpc>
              <a:spcAft>
                <a:spcPts val="1000"/>
              </a:spcAft>
            </a:pPr>
            <a:r>
              <a:rPr lang="en-US" dirty="0">
                <a:ea typeface="Calibri"/>
                <a:cs typeface="Arial"/>
              </a:rPr>
              <a:t>Lab. Diagnosis</a:t>
            </a:r>
            <a:endParaRPr lang="en-US" sz="1800" dirty="0">
              <a:latin typeface="Calibri"/>
              <a:ea typeface="Calibri"/>
              <a:cs typeface="Arial"/>
            </a:endParaRPr>
          </a:p>
          <a:p>
            <a:pPr algn="just" rtl="0">
              <a:lnSpc>
                <a:spcPct val="150000"/>
              </a:lnSpc>
              <a:spcAft>
                <a:spcPts val="1000"/>
              </a:spcAft>
            </a:pPr>
            <a:r>
              <a:rPr lang="en-US" dirty="0">
                <a:ea typeface="Calibri"/>
                <a:cs typeface="Arial"/>
              </a:rPr>
              <a:t>Laboratory diagnosis rests on demonstration of </a:t>
            </a:r>
            <a:r>
              <a:rPr lang="en-US" dirty="0" err="1">
                <a:ea typeface="Calibri"/>
                <a:cs typeface="Arial"/>
              </a:rPr>
              <a:t>viru</a:t>
            </a:r>
            <a:r>
              <a:rPr lang="en-US" dirty="0">
                <a:ea typeface="Calibri"/>
                <a:cs typeface="Arial"/>
              </a:rPr>
              <a:t> in stool collected early in the illness and on a rise in antibody titer. Virus in stool is demonstrated by IEM , latex agglutination tests or ELISA. Genotyping of rotavirus nucleic acid from stool specimens by the PCR is the most sensitive detection method. Serologic test can be used to detect antibody titer rise, particularly ELISA</a:t>
            </a:r>
            <a:r>
              <a:rPr lang="ar-IQ" dirty="0">
                <a:ea typeface="Calibri"/>
                <a:cs typeface="Arial"/>
              </a:rPr>
              <a:t>.</a:t>
            </a:r>
            <a:endParaRPr lang="en-US" sz="1800" dirty="0">
              <a:effectLst/>
              <a:latin typeface="Calibri"/>
              <a:ea typeface="Calibri"/>
              <a:cs typeface="Arial"/>
            </a:endParaRPr>
          </a:p>
        </p:txBody>
      </p:sp>
    </p:spTree>
    <p:extLst>
      <p:ext uri="{BB962C8B-B14F-4D97-AF65-F5344CB8AC3E}">
        <p14:creationId xmlns:p14="http://schemas.microsoft.com/office/powerpoint/2010/main" val="396369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476672"/>
            <a:ext cx="7543800" cy="5839544"/>
          </a:xfrm>
        </p:spPr>
        <p:txBody>
          <a:bodyPr>
            <a:normAutofit fontScale="92500" lnSpcReduction="20000"/>
          </a:bodyPr>
          <a:lstStyle/>
          <a:p>
            <a:pPr algn="just" rtl="0">
              <a:lnSpc>
                <a:spcPct val="150000"/>
              </a:lnSpc>
              <a:spcAft>
                <a:spcPts val="1000"/>
              </a:spcAft>
            </a:pPr>
            <a:r>
              <a:rPr lang="en-US" dirty="0">
                <a:ea typeface="Calibri"/>
                <a:cs typeface="Arial"/>
              </a:rPr>
              <a:t>HUMAN IMMUNODEFICIENCY VIRUS</a:t>
            </a:r>
            <a:endParaRPr lang="en-US" sz="1800" dirty="0">
              <a:latin typeface="Calibri"/>
              <a:ea typeface="Calibri"/>
              <a:cs typeface="Arial"/>
            </a:endParaRPr>
          </a:p>
          <a:p>
            <a:pPr algn="just" rtl="0"/>
            <a:r>
              <a:rPr lang="en-US" dirty="0">
                <a:ea typeface="Calibri"/>
              </a:rPr>
              <a:t>HIV types derived from primate </a:t>
            </a:r>
            <a:r>
              <a:rPr lang="en-US" dirty="0" err="1">
                <a:ea typeface="Calibri"/>
              </a:rPr>
              <a:t>lentiviruses</a:t>
            </a:r>
            <a:r>
              <a:rPr lang="en-US" dirty="0">
                <a:ea typeface="Calibri"/>
              </a:rPr>
              <a:t> are the etiologic antigen of AIDS. The illness was first described in 1981 and HIV-1 was isolated by the end of 1983</a:t>
            </a:r>
            <a:r>
              <a:rPr lang="en-US" dirty="0" smtClean="0">
                <a:ea typeface="Calibri"/>
              </a:rPr>
              <a:t>.</a:t>
            </a:r>
          </a:p>
          <a:p>
            <a:pPr algn="just" rtl="0"/>
            <a:r>
              <a:rPr lang="en-US" dirty="0" smtClean="0">
                <a:ea typeface="Calibri"/>
              </a:rPr>
              <a:t> </a:t>
            </a:r>
            <a:r>
              <a:rPr lang="en-US" dirty="0">
                <a:ea typeface="Calibri"/>
              </a:rPr>
              <a:t>Since then AIDS has become a worldwide epidemic expanding in scope and magnitude as HIV infections have affected different populations and geographic regions. </a:t>
            </a:r>
            <a:endParaRPr lang="en-US" dirty="0" smtClean="0">
              <a:ea typeface="Calibri"/>
            </a:endParaRPr>
          </a:p>
          <a:p>
            <a:pPr algn="just" rtl="0"/>
            <a:r>
              <a:rPr lang="en-US" dirty="0" smtClean="0">
                <a:ea typeface="Calibri"/>
              </a:rPr>
              <a:t>Millions </a:t>
            </a:r>
            <a:r>
              <a:rPr lang="en-US" dirty="0">
                <a:ea typeface="Calibri"/>
              </a:rPr>
              <a:t>are now infected worldwide once infected individuals remain infected for life. If AIDS left untreated the vast majority of HIV infected individuals develop fatal opportunistic infections as a result of HIV-induced deficiencies in the immune system. </a:t>
            </a:r>
            <a:endParaRPr lang="en-US" dirty="0" smtClean="0">
              <a:ea typeface="Calibri"/>
            </a:endParaRPr>
          </a:p>
          <a:p>
            <a:pPr algn="just" rtl="0"/>
            <a:r>
              <a:rPr lang="en-US" dirty="0" smtClean="0">
                <a:ea typeface="Calibri"/>
              </a:rPr>
              <a:t>AIDS </a:t>
            </a:r>
            <a:r>
              <a:rPr lang="en-US" dirty="0">
                <a:ea typeface="Calibri"/>
              </a:rPr>
              <a:t>is one of most important public health problems worldwide at the start of the 21th century , the incubation period of virus tend from about 8 months to 10 years , the </a:t>
            </a:r>
            <a:r>
              <a:rPr lang="en-US" dirty="0" err="1">
                <a:ea typeface="Calibri"/>
              </a:rPr>
              <a:t>virion</a:t>
            </a:r>
            <a:r>
              <a:rPr lang="en-US" dirty="0">
                <a:ea typeface="Calibri"/>
              </a:rPr>
              <a:t> is spherical , 80-100 nm in diameter , </a:t>
            </a:r>
            <a:r>
              <a:rPr lang="en-US" dirty="0" err="1">
                <a:ea typeface="Calibri"/>
              </a:rPr>
              <a:t>cylindric</a:t>
            </a:r>
            <a:r>
              <a:rPr lang="en-US" dirty="0">
                <a:ea typeface="Calibri"/>
              </a:rPr>
              <a:t> core , the genome is Positive sense single stranded RNA , linear , 9-10kb.</a:t>
            </a:r>
            <a:endParaRPr lang="ar-IQ" dirty="0"/>
          </a:p>
        </p:txBody>
      </p:sp>
    </p:spTree>
    <p:extLst>
      <p:ext uri="{BB962C8B-B14F-4D97-AF65-F5344CB8AC3E}">
        <p14:creationId xmlns:p14="http://schemas.microsoft.com/office/powerpoint/2010/main" val="168910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404664"/>
            <a:ext cx="7704856" cy="6453336"/>
          </a:xfrm>
        </p:spPr>
        <p:txBody>
          <a:bodyPr>
            <a:noAutofit/>
          </a:bodyPr>
          <a:lstStyle/>
          <a:p>
            <a:pPr algn="just" rtl="0">
              <a:lnSpc>
                <a:spcPct val="150000"/>
              </a:lnSpc>
              <a:spcAft>
                <a:spcPts val="1000"/>
              </a:spcAft>
            </a:pPr>
            <a:r>
              <a:rPr lang="en-US" sz="1600" dirty="0">
                <a:ea typeface="Calibri"/>
                <a:cs typeface="Arial"/>
              </a:rPr>
              <a:t>The envelope of virus contains glycoprotein undergoes antigenic variation, reverse transcriptase enzyme contained inside </a:t>
            </a:r>
            <a:r>
              <a:rPr lang="en-US" sz="1600" dirty="0" err="1">
                <a:ea typeface="Calibri"/>
                <a:cs typeface="Arial"/>
              </a:rPr>
              <a:t>virions</a:t>
            </a:r>
            <a:r>
              <a:rPr lang="en-US" sz="1600" dirty="0">
                <a:ea typeface="Calibri"/>
                <a:cs typeface="Arial"/>
              </a:rPr>
              <a:t>. there are two types of human AIDS viruses HIV-1 and HIV-2. The two types are distinguished on the basis of genome organization</a:t>
            </a:r>
            <a:r>
              <a:rPr lang="ar-IQ" sz="1600" dirty="0">
                <a:ea typeface="Calibri"/>
                <a:cs typeface="Arial"/>
              </a:rPr>
              <a:t>.</a:t>
            </a:r>
            <a:endParaRPr lang="en-US" sz="1600" dirty="0">
              <a:latin typeface="Calibri"/>
              <a:ea typeface="Calibri"/>
              <a:cs typeface="Arial"/>
            </a:endParaRPr>
          </a:p>
          <a:p>
            <a:pPr algn="just" rtl="0">
              <a:lnSpc>
                <a:spcPct val="150000"/>
              </a:lnSpc>
              <a:spcAft>
                <a:spcPts val="1000"/>
              </a:spcAft>
            </a:pPr>
            <a:r>
              <a:rPr lang="en-US" sz="1600" dirty="0">
                <a:solidFill>
                  <a:srgbClr val="7030A0"/>
                </a:solidFill>
                <a:ea typeface="Calibri"/>
                <a:cs typeface="Arial"/>
              </a:rPr>
              <a:t>Mode of transport of infection</a:t>
            </a:r>
            <a:r>
              <a:rPr lang="ar-IQ" sz="1600" dirty="0">
                <a:solidFill>
                  <a:srgbClr val="7030A0"/>
                </a:solidFill>
                <a:ea typeface="Calibri"/>
                <a:cs typeface="Arial"/>
              </a:rPr>
              <a:t> :</a:t>
            </a:r>
            <a:endParaRPr lang="en-US" sz="1600" dirty="0">
              <a:solidFill>
                <a:srgbClr val="7030A0"/>
              </a:solidFill>
              <a:latin typeface="Calibri"/>
              <a:ea typeface="Calibri"/>
              <a:cs typeface="Arial"/>
            </a:endParaRPr>
          </a:p>
          <a:p>
            <a:pPr algn="just" rtl="0">
              <a:lnSpc>
                <a:spcPct val="150000"/>
              </a:lnSpc>
              <a:spcAft>
                <a:spcPts val="1000"/>
              </a:spcAft>
            </a:pPr>
            <a:r>
              <a:rPr lang="en-US" sz="1600" dirty="0">
                <a:ea typeface="Calibri"/>
                <a:cs typeface="Arial"/>
              </a:rPr>
              <a:t>HIV can be transport from person to person via blood transfusion , drugs , illegal intercourse , and less from mother to her infant</a:t>
            </a:r>
            <a:r>
              <a:rPr lang="ar-IQ" sz="1600" dirty="0">
                <a:ea typeface="Calibri"/>
                <a:cs typeface="Arial"/>
              </a:rPr>
              <a:t>.</a:t>
            </a:r>
            <a:endParaRPr lang="en-US" sz="1600" dirty="0">
              <a:latin typeface="Calibri"/>
              <a:ea typeface="Calibri"/>
              <a:cs typeface="Arial"/>
            </a:endParaRPr>
          </a:p>
          <a:p>
            <a:pPr algn="just" rtl="0">
              <a:lnSpc>
                <a:spcPct val="150000"/>
              </a:lnSpc>
              <a:spcAft>
                <a:spcPts val="1000"/>
              </a:spcAft>
            </a:pPr>
            <a:r>
              <a:rPr lang="en-US" sz="1600" dirty="0">
                <a:ea typeface="Calibri"/>
                <a:cs typeface="Arial"/>
              </a:rPr>
              <a:t>Lab. Diagnosis</a:t>
            </a:r>
            <a:endParaRPr lang="en-US" sz="1600" dirty="0">
              <a:latin typeface="Calibri"/>
              <a:ea typeface="Calibri"/>
              <a:cs typeface="Arial"/>
            </a:endParaRPr>
          </a:p>
          <a:p>
            <a:pPr algn="just" rtl="0">
              <a:lnSpc>
                <a:spcPct val="150000"/>
              </a:lnSpc>
              <a:spcAft>
                <a:spcPts val="1000"/>
              </a:spcAft>
            </a:pPr>
            <a:r>
              <a:rPr lang="en-US" sz="1600" dirty="0">
                <a:ea typeface="Calibri"/>
                <a:cs typeface="Arial"/>
              </a:rPr>
              <a:t>Evidence of infection by HIV can be detected in three </a:t>
            </a:r>
            <a:r>
              <a:rPr lang="en-US" sz="1600" dirty="0" smtClean="0">
                <a:ea typeface="Calibri"/>
                <a:cs typeface="Arial"/>
              </a:rPr>
              <a:t>ways</a:t>
            </a:r>
          </a:p>
          <a:p>
            <a:pPr algn="just" rtl="0">
              <a:lnSpc>
                <a:spcPct val="150000"/>
              </a:lnSpc>
              <a:spcAft>
                <a:spcPts val="1000"/>
              </a:spcAft>
            </a:pPr>
            <a:r>
              <a:rPr lang="en-US" sz="1600" dirty="0">
                <a:solidFill>
                  <a:srgbClr val="7030A0"/>
                </a:solidFill>
                <a:ea typeface="Calibri"/>
                <a:cs typeface="Arial"/>
              </a:rPr>
              <a:t>A- Viral isolation</a:t>
            </a:r>
            <a:r>
              <a:rPr lang="ar-IQ" sz="1600" dirty="0" smtClean="0">
                <a:ea typeface="Calibri"/>
                <a:cs typeface="Arial"/>
              </a:rPr>
              <a:t>:-</a:t>
            </a:r>
            <a:r>
              <a:rPr lang="ar-IQ" sz="1600" dirty="0" smtClean="0">
                <a:latin typeface="Calibri"/>
                <a:ea typeface="Calibri"/>
                <a:cs typeface="Arial"/>
              </a:rPr>
              <a:t> </a:t>
            </a:r>
            <a:r>
              <a:rPr lang="en-US" sz="1600" dirty="0" smtClean="0">
                <a:ea typeface="Calibri"/>
                <a:cs typeface="Arial"/>
              </a:rPr>
              <a:t>HIV </a:t>
            </a:r>
            <a:r>
              <a:rPr lang="en-US" sz="1600" dirty="0">
                <a:ea typeface="Calibri"/>
                <a:cs typeface="Arial"/>
              </a:rPr>
              <a:t>can be cultured from lymphocytes in peripheral blood the numbers of circulating infected cells vary with the stage of disease , Higher titers of virus are found in the plasma and in peripheral blood cells of patients with AIDS as compared with asymptomatic individuals</a:t>
            </a:r>
            <a:r>
              <a:rPr lang="ar-IQ" sz="1600" dirty="0">
                <a:ea typeface="Calibri"/>
                <a:cs typeface="Arial"/>
              </a:rPr>
              <a:t>.</a:t>
            </a:r>
            <a:endParaRPr lang="en-US" sz="1600" dirty="0">
              <a:latin typeface="Calibri"/>
              <a:ea typeface="Calibri"/>
              <a:cs typeface="Arial"/>
            </a:endParaRPr>
          </a:p>
          <a:p>
            <a:pPr algn="just" rtl="0">
              <a:lnSpc>
                <a:spcPct val="150000"/>
              </a:lnSpc>
              <a:spcAft>
                <a:spcPts val="1000"/>
              </a:spcAft>
            </a:pPr>
            <a:endParaRPr lang="en-US" sz="1600" dirty="0">
              <a:latin typeface="Calibri"/>
              <a:ea typeface="Calibri"/>
              <a:cs typeface="Arial"/>
            </a:endParaRPr>
          </a:p>
          <a:p>
            <a:pPr marL="0" indent="0">
              <a:buNone/>
            </a:pPr>
            <a:endParaRPr lang="ar-IQ" sz="1600" dirty="0"/>
          </a:p>
        </p:txBody>
      </p:sp>
    </p:spTree>
    <p:extLst>
      <p:ext uri="{BB962C8B-B14F-4D97-AF65-F5344CB8AC3E}">
        <p14:creationId xmlns:p14="http://schemas.microsoft.com/office/powerpoint/2010/main" val="1819049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40</TotalTime>
  <Words>1159</Words>
  <Application>Microsoft Office PowerPoint</Application>
  <PresentationFormat>عرض على الشاشة (3:4)‏</PresentationFormat>
  <Paragraphs>39</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NewsPrint</vt:lpstr>
      <vt:lpstr>عرض تقديمي في PowerPoint</vt:lpstr>
      <vt:lpstr> RABIES &amp; OTHER NEUROTROPIC VIRUSES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10</cp:revision>
  <dcterms:created xsi:type="dcterms:W3CDTF">2019-09-21T21:22:17Z</dcterms:created>
  <dcterms:modified xsi:type="dcterms:W3CDTF">2019-09-25T20:03:17Z</dcterms:modified>
</cp:coreProperties>
</file>